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55"/>
  </p:notesMasterIdLst>
  <p:handoutMasterIdLst>
    <p:handoutMasterId r:id="rId56"/>
  </p:handoutMasterIdLst>
  <p:sldIdLst>
    <p:sldId id="258" r:id="rId4"/>
    <p:sldId id="256" r:id="rId5"/>
    <p:sldId id="29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99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300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302" r:id="rId47"/>
    <p:sldId id="301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2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CA" smtClean="0"/>
              <a:t>EASY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6FC8C-AB4C-4F92-AC5D-43E7343AD2D1}" type="datetimeFigureOut">
              <a:rPr lang="en-CA" smtClean="0"/>
              <a:t>12/05/2020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D7790-6859-4AD0-BA62-DFD48369BF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21700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CA" smtClean="0"/>
              <a:t>EASY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10335-80B1-423E-9A84-440307384BC3}" type="datetimeFigureOut">
              <a:rPr lang="en-CA" smtClean="0"/>
              <a:t>12/05/2020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0B71D-2CFB-4121-96C1-C6574D3E56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859784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0936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7121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1781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8542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492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2262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2843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9558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310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0336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99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0352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0650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3686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499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0068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0183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02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673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252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9959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2750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9672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54739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8223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73365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2813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83764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90178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115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27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262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2494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261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072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EASY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336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3AB272B-D009-5F41-88D4-840413FDAA11}" type="datetimeFigureOut">
              <a:rPr lang="en-US">
                <a:solidFill>
                  <a:prstClr val="black"/>
                </a:solidFill>
              </a:rPr>
              <a:pPr/>
              <a:t>5/12/2020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D2498F9-548A-7C4B-A582-C3E966E38B8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2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C88B-65E8-46E5-863D-3C8B3197633B}" type="datetimeFigureOut">
              <a:rPr lang="en-CA" smtClean="0"/>
              <a:t>12/05/2020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DAA1-50EF-4CBF-8C2E-296E2B09EA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66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C88B-65E8-46E5-863D-3C8B3197633B}" type="datetimeFigureOut">
              <a:rPr lang="en-CA" smtClean="0"/>
              <a:t>12/05/2020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DAA1-50EF-4CBF-8C2E-296E2B09EA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2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C88B-65E8-46E5-863D-3C8B3197633B}" type="datetimeFigureOut">
              <a:rPr lang="en-CA" smtClean="0"/>
              <a:t>12/05/2020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DAA1-50EF-4CBF-8C2E-296E2B09EA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151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>
                <a:solidFill>
                  <a:prstClr val="black"/>
                </a:solidFill>
              </a:rPr>
              <a:pPr/>
              <a:t>May 12,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1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>
                <a:solidFill>
                  <a:prstClr val="black"/>
                </a:solidFill>
              </a:rPr>
              <a:pPr/>
              <a:t>May 12, 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5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>
                <a:solidFill>
                  <a:prstClr val="black"/>
                </a:solidFill>
              </a:rPr>
              <a:pPr/>
              <a:t>May 12, 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30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>
                <a:solidFill>
                  <a:prstClr val="black"/>
                </a:solidFill>
              </a:rPr>
              <a:pPr/>
              <a:t>May 12, 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01124" y="0"/>
            <a:ext cx="142876" cy="1056551"/>
          </a:xfrm>
          <a:prstGeom prst="rect">
            <a:avLst/>
          </a:prstGeom>
          <a:solidFill>
            <a:srgbClr val="CD4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9001124" y="2109287"/>
            <a:ext cx="142876" cy="5572288"/>
          </a:xfrm>
          <a:prstGeom prst="rect">
            <a:avLst/>
          </a:prstGeom>
          <a:solidFill>
            <a:srgbClr val="096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001124" y="1052736"/>
            <a:ext cx="142876" cy="1056551"/>
          </a:xfrm>
          <a:prstGeom prst="rect">
            <a:avLst/>
          </a:prstGeom>
          <a:solidFill>
            <a:srgbClr val="8F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4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C88B-65E8-46E5-863D-3C8B3197633B}" type="datetimeFigureOut">
              <a:rPr lang="en-CA" smtClean="0"/>
              <a:t>12/05/2020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DAA1-50EF-4CBF-8C2E-296E2B09EA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74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C88B-65E8-46E5-863D-3C8B3197633B}" type="datetimeFigureOut">
              <a:rPr lang="en-CA" smtClean="0"/>
              <a:t>12/05/2020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DAA1-50EF-4CBF-8C2E-296E2B09EA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495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C88B-65E8-46E5-863D-3C8B3197633B}" type="datetimeFigureOut">
              <a:rPr lang="en-CA" smtClean="0"/>
              <a:t>12/05/2020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DAA1-50EF-4CBF-8C2E-296E2B09EA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295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C88B-65E8-46E5-863D-3C8B3197633B}" type="datetimeFigureOut">
              <a:rPr lang="en-CA" smtClean="0"/>
              <a:t>12/05/2020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DAA1-50EF-4CBF-8C2E-296E2B09EA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95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C88B-65E8-46E5-863D-3C8B3197633B}" type="datetimeFigureOut">
              <a:rPr lang="en-CA" smtClean="0"/>
              <a:t>12/05/2020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DAA1-50EF-4CBF-8C2E-296E2B09EA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43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C88B-65E8-46E5-863D-3C8B3197633B}" type="datetimeFigureOut">
              <a:rPr lang="en-CA" smtClean="0"/>
              <a:t>12/05/2020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DAA1-50EF-4CBF-8C2E-296E2B09EA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346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C88B-65E8-46E5-863D-3C8B3197633B}" type="datetimeFigureOut">
              <a:rPr lang="en-CA" smtClean="0"/>
              <a:t>12/05/2020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DAA1-50EF-4CBF-8C2E-296E2B09EA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33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C88B-65E8-46E5-863D-3C8B3197633B}" type="datetimeFigureOut">
              <a:rPr lang="en-CA" smtClean="0"/>
              <a:t>12/05/2020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DAA1-50EF-4CBF-8C2E-296E2B09EA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912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G_Logo16_Services_Curv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394"/>
            <a:ext cx="9144000" cy="2456688"/>
          </a:xfrm>
          <a:prstGeom prst="rect">
            <a:avLst/>
          </a:prstGeom>
        </p:spPr>
      </p:pic>
      <p:pic>
        <p:nvPicPr>
          <p:cNvPr id="3" name="Picture 2" descr="MCG_Logo16_Services_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41" y="614911"/>
            <a:ext cx="4497998" cy="24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C88B-65E8-46E5-863D-3C8B3197633B}" type="datetimeFigureOut">
              <a:rPr lang="en-CA" smtClean="0"/>
              <a:t>12/05/2020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DAA1-50EF-4CBF-8C2E-296E2B09EA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90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>
                <a:solidFill>
                  <a:prstClr val="black"/>
                </a:solidFill>
              </a:rPr>
              <a:pPr/>
              <a:t>May 12,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56551"/>
          </a:xfrm>
          <a:prstGeom prst="rect">
            <a:avLst/>
          </a:prstGeom>
          <a:solidFill>
            <a:srgbClr val="096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2109287"/>
            <a:ext cx="142876" cy="4748713"/>
          </a:xfrm>
          <a:prstGeom prst="rect">
            <a:avLst/>
          </a:prstGeom>
          <a:solidFill>
            <a:srgbClr val="CD4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001124" y="1052736"/>
            <a:ext cx="142876" cy="1056551"/>
          </a:xfrm>
          <a:prstGeom prst="rect">
            <a:avLst/>
          </a:prstGeom>
          <a:solidFill>
            <a:srgbClr val="8F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MCG_Logo16_Services_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02" y="5914995"/>
            <a:ext cx="1607373" cy="8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none" spc="-60" baseline="0">
          <a:solidFill>
            <a:srgbClr val="096E7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ccormickdementiaservices/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mccormickcaregroup.ca/caregiverscorner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channel/UCVilKIFCE43MygJ6JcmcqVw?view_as=subscrib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7185" y="4621412"/>
            <a:ext cx="46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latin typeface="Lucida Sans" panose="020B0602030504020204" pitchFamily="34" charset="0"/>
              </a:rPr>
              <a:t>Spelling Bee</a:t>
            </a:r>
            <a:endParaRPr lang="en-CA" sz="2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9673" y="4267200"/>
            <a:ext cx="7262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COUNTING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02641" y="1280063"/>
            <a:ext cx="2890284" cy="289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5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1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28900" y="4315019"/>
            <a:ext cx="651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TENTH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0310" y="1390889"/>
            <a:ext cx="2557268" cy="25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78394" y="4362001"/>
            <a:ext cx="651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STRETCH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04758" y="850577"/>
            <a:ext cx="3593236" cy="359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3810" y="4314692"/>
            <a:ext cx="651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HAPPEN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1903" y="1641244"/>
            <a:ext cx="2358187" cy="235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5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4522"/>
            <a:ext cx="9144000" cy="184640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Lucida Sans" panose="020B0602030504020204" pitchFamily="34" charset="0"/>
              </a:rPr>
              <a:t>Medium-level spelling words</a:t>
            </a:r>
            <a:endParaRPr lang="en-CA" sz="6000" b="1" dirty="0">
              <a:latin typeface="Lucida Sans" panose="020B0602030504020204" pitchFamily="34" charset="0"/>
            </a:endParaRPr>
          </a:p>
        </p:txBody>
      </p:sp>
      <p:pic>
        <p:nvPicPr>
          <p:cNvPr id="3" name="Picture 4" descr="Buzzing Bee Clipart , Free Transparent Clipart - ClipartK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909">
            <a:off x="3486623" y="2578511"/>
            <a:ext cx="5262642" cy="418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71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33700" y="4324350"/>
            <a:ext cx="651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FEVER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891" y="770865"/>
            <a:ext cx="3553485" cy="355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7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88615" y="4430273"/>
            <a:ext cx="651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EVENING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5855" y="1488534"/>
            <a:ext cx="3049284" cy="3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1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0802" y="4408528"/>
            <a:ext cx="651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LIBRARIES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2059" y="846574"/>
            <a:ext cx="3555049" cy="355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38996" y="4371660"/>
            <a:ext cx="651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PIONEER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4973" y="1218048"/>
            <a:ext cx="2952300" cy="29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5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52939" y="4305032"/>
            <a:ext cx="7187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LAUGHTER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1060" y="991581"/>
            <a:ext cx="3313451" cy="331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3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Buzzing Bee Clipart , Free Transparent Clipart - ClipartK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5638">
            <a:off x="5181511" y="444950"/>
            <a:ext cx="2382075" cy="18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uzzing Bee Clipart , Free Transparent Clipart - ClipartK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6046">
            <a:off x="131838" y="2301052"/>
            <a:ext cx="3566396" cy="283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zzing Bee Clipart , Free Transparent Clipart - ClipartK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204">
            <a:off x="5261400" y="3001441"/>
            <a:ext cx="3447943" cy="27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81834" y="1306725"/>
            <a:ext cx="6189836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Lucida Sans" panose="020B0602030504020204" pitchFamily="34" charset="0"/>
              </a:rPr>
              <a:t>Spelling Bee </a:t>
            </a:r>
          </a:p>
        </p:txBody>
      </p:sp>
    </p:spTree>
    <p:extLst>
      <p:ext uri="{BB962C8B-B14F-4D97-AF65-F5344CB8AC3E}">
        <p14:creationId xmlns:p14="http://schemas.microsoft.com/office/powerpoint/2010/main" val="37295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0127" y="4287028"/>
            <a:ext cx="651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INVENTOR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5639" y="1074993"/>
            <a:ext cx="3104077" cy="31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57666" y="4332367"/>
            <a:ext cx="651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MESSAGE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29138" y="1293846"/>
            <a:ext cx="2876502" cy="28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4988" y="4372646"/>
            <a:ext cx="7307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ESPECIALLY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63035" y="1043579"/>
            <a:ext cx="3329067" cy="332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9733" y="4577919"/>
            <a:ext cx="651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VACUUM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5388" y="1155246"/>
            <a:ext cx="3338878" cy="33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89981" y="4588881"/>
            <a:ext cx="651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PERSUADE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35208" y="875462"/>
            <a:ext cx="3713419" cy="371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164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latin typeface="Lucida Sans" panose="020B0602030504020204" pitchFamily="34" charset="0"/>
              </a:rPr>
              <a:t>Harder-level spelling words</a:t>
            </a:r>
            <a:endParaRPr lang="en-CA" sz="6600" b="1" dirty="0">
              <a:latin typeface="Lucida Sans" panose="020B0602030504020204" pitchFamily="34" charset="0"/>
            </a:endParaRPr>
          </a:p>
        </p:txBody>
      </p:sp>
      <p:pic>
        <p:nvPicPr>
          <p:cNvPr id="3" name="Picture 4" descr="Buzzing Bee Clipart , Free Transparent Clipart - ClipartK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909">
            <a:off x="3486623" y="2578511"/>
            <a:ext cx="5262642" cy="418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39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33061" y="4381500"/>
            <a:ext cx="7391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AUTHORITY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1437" y="832317"/>
            <a:ext cx="3549183" cy="35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9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9290" y="4324350"/>
            <a:ext cx="899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Lucida Sans" panose="020B0602030504020204" pitchFamily="34" charset="0"/>
              </a:rPr>
              <a:t>CONSEQUENTLY</a:t>
            </a:r>
            <a:endParaRPr lang="en-CA" sz="8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36187" y="288958"/>
            <a:ext cx="4035392" cy="40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51955" y="4372646"/>
            <a:ext cx="8134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PHANTOM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65192" y="1154131"/>
            <a:ext cx="3218515" cy="32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43243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Lucida Sans" panose="020B0602030504020204" pitchFamily="34" charset="0"/>
              </a:rPr>
              <a:t>ADVANTAGEOUS</a:t>
            </a:r>
            <a:endParaRPr lang="en-CA" sz="8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08443" y="835440"/>
            <a:ext cx="3488910" cy="34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06" y="2079145"/>
            <a:ext cx="1295400" cy="1219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74" y="803258"/>
            <a:ext cx="8141863" cy="54778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Lucida Sans" panose="020B0602030504020204" pitchFamily="34" charset="0"/>
              </a:rPr>
              <a:t>You will need to have the sound on and turned up for this game.</a:t>
            </a:r>
          </a:p>
          <a:p>
            <a:r>
              <a:rPr lang="en-US" dirty="0" smtClean="0">
                <a:latin typeface="Lucida Sans" panose="020B0602030504020204" pitchFamily="34" charset="0"/>
              </a:rPr>
              <a:t>Click play on the audio recordings to hear the word you are to spell. The audio will say a word and then repeat that word in a sentence.</a:t>
            </a:r>
          </a:p>
          <a:p>
            <a:pPr marL="0" indent="0">
              <a:buNone/>
            </a:pPr>
            <a:endParaRPr lang="en-US" dirty="0" smtClean="0">
              <a:latin typeface="Lucida Sans" panose="020B0602030504020204" pitchFamily="34" charset="0"/>
            </a:endParaRPr>
          </a:p>
          <a:p>
            <a:endParaRPr lang="en-US" dirty="0">
              <a:latin typeface="Lucida Sans" panose="020B0602030504020204" pitchFamily="34" charset="0"/>
            </a:endParaRPr>
          </a:p>
          <a:p>
            <a:r>
              <a:rPr lang="en-US" dirty="0" smtClean="0">
                <a:latin typeface="Lucida Sans" panose="020B0602030504020204" pitchFamily="34" charset="0"/>
              </a:rPr>
              <a:t>Once you have completed spelling the word, click on the PowerPoint to reveal the answer. You can write on a piece of paper or spell it aloud. </a:t>
            </a:r>
          </a:p>
          <a:p>
            <a:r>
              <a:rPr lang="en-US" dirty="0" smtClean="0">
                <a:latin typeface="Lucida Sans" panose="020B0602030504020204" pitchFamily="34" charset="0"/>
              </a:rPr>
              <a:t>See if you spelled the word correctly! </a:t>
            </a:r>
            <a:endParaRPr lang="en-US" dirty="0">
              <a:latin typeface="Lucida Sans" panose="020B0602030504020204" pitchFamily="34" charset="0"/>
            </a:endParaRPr>
          </a:p>
          <a:p>
            <a:r>
              <a:rPr lang="en-US" dirty="0" smtClean="0">
                <a:latin typeface="Lucida Sans" panose="020B0602030504020204" pitchFamily="34" charset="0"/>
              </a:rPr>
              <a:t>The presentation begins with very easy words and progresses into some harder, more commonly misspelled words. </a:t>
            </a:r>
          </a:p>
          <a:p>
            <a:r>
              <a:rPr lang="en-US" dirty="0" smtClean="0">
                <a:latin typeface="Lucida Sans" panose="020B0602030504020204" pitchFamily="34" charset="0"/>
              </a:rPr>
              <a:t>Have fun!</a:t>
            </a:r>
            <a:endParaRPr lang="en-CA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7405" y="4386581"/>
            <a:ext cx="8134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PARALLEL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57588" y="653741"/>
            <a:ext cx="3699586" cy="369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4307" y="4324350"/>
            <a:ext cx="8134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Lucida Sans" panose="020B0602030504020204" pitchFamily="34" charset="0"/>
              </a:rPr>
              <a:t>CELERY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8946" y="976177"/>
            <a:ext cx="3219986" cy="321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0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8650" y="4324350"/>
            <a:ext cx="8134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Lucida Sans" panose="020B0602030504020204" pitchFamily="34" charset="0"/>
              </a:rPr>
              <a:t>SOUVENIR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0758" y="885201"/>
            <a:ext cx="3558611" cy="35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3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43243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Lucida Sans" panose="020B0602030504020204" pitchFamily="34" charset="0"/>
              </a:rPr>
              <a:t>QUESTIONNAIRE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9125" y="875943"/>
            <a:ext cx="3345679" cy="334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7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8650" y="4324350"/>
            <a:ext cx="8134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Lucida Sans" panose="020B0602030504020204" pitchFamily="34" charset="0"/>
              </a:rPr>
              <a:t>DEFICIENCY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87519" y="524753"/>
            <a:ext cx="4016612" cy="401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5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432435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Lucida Sans" panose="020B0602030504020204" pitchFamily="34" charset="0"/>
              </a:rPr>
              <a:t>RECTANGULAR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4225" y="1043884"/>
            <a:ext cx="3280466" cy="32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5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8650" y="4324350"/>
            <a:ext cx="8134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Lucida Sans" panose="020B0602030504020204" pitchFamily="34" charset="0"/>
              </a:rPr>
              <a:t>MALADY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99485" y="852647"/>
            <a:ext cx="3597868" cy="35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8650" y="4324350"/>
            <a:ext cx="8134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Lucida Sans" panose="020B0602030504020204" pitchFamily="34" charset="0"/>
              </a:rPr>
              <a:t>OMINOUS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61853" y="1039839"/>
            <a:ext cx="3426953" cy="342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0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8650" y="4324350"/>
            <a:ext cx="8134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Lucida Sans" panose="020B0602030504020204" pitchFamily="34" charset="0"/>
              </a:rPr>
              <a:t>UBIQUITOUS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0129" y="886015"/>
            <a:ext cx="3595033" cy="359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7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8650" y="4324350"/>
            <a:ext cx="8134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Lucida Sans" panose="020B0602030504020204" pitchFamily="34" charset="0"/>
              </a:rPr>
              <a:t>VIVACIOUS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5859" y="1005657"/>
            <a:ext cx="3444044" cy="34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6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3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57562" y="4324350"/>
            <a:ext cx="4948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BAKE 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2" name="Ba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98801" y="1332782"/>
            <a:ext cx="2572823" cy="25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7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8650" y="4324350"/>
            <a:ext cx="8134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Lucida Sans" panose="020B0602030504020204" pitchFamily="34" charset="0"/>
              </a:rPr>
              <a:t>POTPOURRI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57041" y="977145"/>
            <a:ext cx="3347205" cy="33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8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7523" y="4469836"/>
            <a:ext cx="813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latin typeface="Lucida Sans" panose="020B0602030504020204" pitchFamily="34" charset="0"/>
              </a:rPr>
              <a:t>HANDKERCHIEF</a:t>
            </a:r>
            <a:endParaRPr lang="en-CA" sz="7200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8490" y="1122957"/>
            <a:ext cx="3422489" cy="34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9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298" y="4437180"/>
            <a:ext cx="8808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latin typeface="Lucida Sans" panose="020B0602030504020204" pitchFamily="34" charset="0"/>
              </a:rPr>
              <a:t> PRONUNCIATION</a:t>
            </a:r>
            <a:endParaRPr lang="en-CA" sz="7200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2797" y="711125"/>
            <a:ext cx="3726055" cy="37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8393" y="4469836"/>
            <a:ext cx="813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latin typeface="Lucida Sans" panose="020B0602030504020204" pitchFamily="34" charset="0"/>
              </a:rPr>
              <a:t>PHARAOH</a:t>
            </a:r>
            <a:endParaRPr lang="en-CA" sz="7200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31277" y="1017356"/>
            <a:ext cx="3568581" cy="35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5315" y="436868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Lucida Sans" panose="020B0602030504020204" pitchFamily="34" charset="0"/>
              </a:rPr>
              <a:t>Difficult-level spelling words</a:t>
            </a:r>
            <a:endParaRPr lang="en-CA" sz="6000" b="1" dirty="0">
              <a:latin typeface="Lucida Sans" panose="020B0602030504020204" pitchFamily="34" charset="0"/>
            </a:endParaRPr>
          </a:p>
        </p:txBody>
      </p:sp>
      <p:pic>
        <p:nvPicPr>
          <p:cNvPr id="3" name="Picture 4" descr="Buzzing Bee Clipart , Free Transparent Clipart - ClipartK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909">
            <a:off x="3486623" y="2578511"/>
            <a:ext cx="5262642" cy="418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8132" y="1280749"/>
            <a:ext cx="3043808" cy="3043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393" y="4469836"/>
            <a:ext cx="813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Lucida Sans" panose="020B0602030504020204" pitchFamily="34" charset="0"/>
              </a:rPr>
              <a:t>EUDAEMONIC</a:t>
            </a:r>
            <a:endParaRPr lang="en-CA" sz="72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5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3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8393" y="4469836"/>
            <a:ext cx="813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Lucida Sans" panose="020B0602030504020204" pitchFamily="34" charset="0"/>
              </a:rPr>
              <a:t>ODONTALGIA</a:t>
            </a:r>
            <a:endParaRPr lang="en-CA" sz="7200" dirty="0">
              <a:latin typeface="Lucida Sans" panose="020B0602030504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9235" y="1317171"/>
            <a:ext cx="3152665" cy="315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5305" y="1309439"/>
            <a:ext cx="2920525" cy="2920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393" y="4469836"/>
            <a:ext cx="813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Lucida Sans" panose="020B0602030504020204" pitchFamily="34" charset="0"/>
              </a:rPr>
              <a:t>LOGORRHEA</a:t>
            </a:r>
            <a:endParaRPr lang="en-CA" sz="72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1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9683" y="1352067"/>
            <a:ext cx="2811769" cy="2811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393" y="4469836"/>
            <a:ext cx="813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Lucida Sans" panose="020B0602030504020204" pitchFamily="34" charset="0"/>
              </a:rPr>
              <a:t>PROSPICIENCE</a:t>
            </a:r>
            <a:endParaRPr lang="en-CA" sz="72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2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3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6269" y="1305574"/>
            <a:ext cx="3018598" cy="3018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393" y="4469836"/>
            <a:ext cx="813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Lucida Sans" panose="020B0602030504020204" pitchFamily="34" charset="0"/>
              </a:rPr>
              <a:t>CYMOTRICHOUS</a:t>
            </a:r>
            <a:endParaRPr lang="en-CA" sz="72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67316" y="4286250"/>
            <a:ext cx="4948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FRIED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0557" y="1560571"/>
            <a:ext cx="2310674" cy="231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2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6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Lucida Sans" panose="020B0602030504020204" pitchFamily="34" charset="0"/>
              </a:rPr>
              <a:t>Bonus Word </a:t>
            </a:r>
            <a:endParaRPr lang="en-CA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4263" y="1318019"/>
            <a:ext cx="1355474" cy="1355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9640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latin typeface="Lucida Sans" panose="020B0602030504020204" pitchFamily="34" charset="0"/>
              </a:rPr>
              <a:t>SUPERCALIFRAGILISTICEXPIALIDOCIOUS</a:t>
            </a:r>
            <a:endParaRPr lang="en-CA" sz="3200" dirty="0">
              <a:latin typeface="Lucida Sans" panose="020B0602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43" y="2673493"/>
            <a:ext cx="3189514" cy="19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883" y="152718"/>
            <a:ext cx="5791200" cy="1371600"/>
          </a:xfrm>
        </p:spPr>
        <p:txBody>
          <a:bodyPr/>
          <a:lstStyle/>
          <a:p>
            <a:pPr algn="ctr"/>
            <a:r>
              <a:rPr lang="en-US" dirty="0" smtClean="0">
                <a:latin typeface="Lucida Sans" panose="020B0602030504020204" pitchFamily="34" charset="0"/>
              </a:rPr>
              <a:t>Find </a:t>
            </a:r>
            <a:r>
              <a:rPr lang="en-US" smtClean="0">
                <a:latin typeface="Lucida Sans" panose="020B0602030504020204" pitchFamily="34" charset="0"/>
              </a:rPr>
              <a:t>Us </a:t>
            </a:r>
            <a:r>
              <a:rPr lang="en-US">
                <a:latin typeface="Lucida Sans" panose="020B0602030504020204" pitchFamily="34" charset="0"/>
              </a:rPr>
              <a:t>o</a:t>
            </a:r>
            <a:r>
              <a:rPr lang="en-US" smtClean="0">
                <a:latin typeface="Lucida Sans" panose="020B0602030504020204" pitchFamily="34" charset="0"/>
              </a:rPr>
              <a:t>n </a:t>
            </a:r>
            <a:r>
              <a:rPr lang="en-US" dirty="0">
                <a:latin typeface="Lucida Sans" panose="020B0602030504020204" pitchFamily="34" charset="0"/>
              </a:rPr>
              <a:t>t</a:t>
            </a:r>
            <a:r>
              <a:rPr lang="en-US" smtClean="0">
                <a:latin typeface="Lucida Sans" panose="020B0602030504020204" pitchFamily="34" charset="0"/>
              </a:rPr>
              <a:t>he </a:t>
            </a:r>
            <a:r>
              <a:rPr lang="en-US" dirty="0" smtClean="0">
                <a:latin typeface="Lucida Sans" panose="020B0602030504020204" pitchFamily="34" charset="0"/>
              </a:rPr>
              <a:t>Web</a:t>
            </a:r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258" y="1782763"/>
            <a:ext cx="6078071" cy="4373563"/>
          </a:xfrm>
        </p:spPr>
        <p:txBody>
          <a:bodyPr/>
          <a:lstStyle/>
          <a:p>
            <a:r>
              <a:rPr lang="en-US" dirty="0" smtClean="0">
                <a:latin typeface="Lucida Sans" panose="020B0602030504020204" pitchFamily="34" charset="0"/>
              </a:rPr>
              <a:t>For more information, resources and helpful videos visit the McCormick Care Group “</a:t>
            </a:r>
            <a:r>
              <a:rPr lang="en-US" dirty="0" smtClean="0">
                <a:latin typeface="Lucida Sans" panose="020B0602030504020204" pitchFamily="34" charset="0"/>
                <a:hlinkClick r:id="rId2"/>
              </a:rPr>
              <a:t>Caregiver’s Corner</a:t>
            </a:r>
            <a:r>
              <a:rPr lang="en-US" dirty="0" smtClean="0">
                <a:latin typeface="Lucida Sans" panose="020B0602030504020204" pitchFamily="34" charset="0"/>
              </a:rPr>
              <a:t>” website </a:t>
            </a:r>
          </a:p>
          <a:p>
            <a:endParaRPr lang="en-US" dirty="0">
              <a:latin typeface="Lucida Sans" panose="020B0602030504020204" pitchFamily="34" charset="0"/>
            </a:endParaRPr>
          </a:p>
          <a:p>
            <a:r>
              <a:rPr lang="en-US" dirty="0" smtClean="0">
                <a:latin typeface="Lucida Sans" panose="020B0602030504020204" pitchFamily="34" charset="0"/>
              </a:rPr>
              <a:t/>
            </a:r>
            <a:br>
              <a:rPr lang="en-US" dirty="0" smtClean="0">
                <a:latin typeface="Lucida Sans" panose="020B0602030504020204" pitchFamily="34" charset="0"/>
              </a:rPr>
            </a:br>
            <a:r>
              <a:rPr lang="en-US" dirty="0" smtClean="0">
                <a:latin typeface="Lucida Sans" panose="020B0602030504020204" pitchFamily="34" charset="0"/>
              </a:rPr>
              <a:t>Like us on Facebook</a:t>
            </a:r>
            <a:br>
              <a:rPr lang="en-US" dirty="0" smtClean="0">
                <a:latin typeface="Lucida Sans" panose="020B0602030504020204" pitchFamily="34" charset="0"/>
              </a:rPr>
            </a:br>
            <a:r>
              <a:rPr lang="en-US" dirty="0" smtClean="0">
                <a:latin typeface="Lucida Sans" panose="020B0602030504020204" pitchFamily="34" charset="0"/>
              </a:rPr>
              <a:t>“</a:t>
            </a:r>
            <a:r>
              <a:rPr lang="en-US" dirty="0" smtClean="0">
                <a:latin typeface="Lucida Sans" panose="020B0602030504020204" pitchFamily="34" charset="0"/>
                <a:hlinkClick r:id="rId3"/>
              </a:rPr>
              <a:t>McCormick Dementia Services</a:t>
            </a:r>
            <a:r>
              <a:rPr lang="en-US" dirty="0" smtClean="0">
                <a:latin typeface="Lucida Sans" panose="020B0602030504020204" pitchFamily="34" charset="0"/>
              </a:rPr>
              <a:t>”</a:t>
            </a:r>
          </a:p>
          <a:p>
            <a:endParaRPr lang="en-US" dirty="0">
              <a:latin typeface="Lucida Sans" panose="020B0602030504020204" pitchFamily="34" charset="0"/>
            </a:endParaRPr>
          </a:p>
          <a:p>
            <a:r>
              <a:rPr lang="en-US" dirty="0">
                <a:latin typeface="Lucida Sans" panose="020B0602030504020204" pitchFamily="34" charset="0"/>
              </a:rPr>
              <a:t/>
            </a:r>
            <a:br>
              <a:rPr lang="en-US" dirty="0">
                <a:latin typeface="Lucida Sans" panose="020B0602030504020204" pitchFamily="34" charset="0"/>
              </a:rPr>
            </a:br>
            <a:r>
              <a:rPr lang="en-US" dirty="0" smtClean="0">
                <a:latin typeface="Lucida Sans" panose="020B0602030504020204" pitchFamily="34" charset="0"/>
              </a:rPr>
              <a:t>Subscribe to our YouTube channel “</a:t>
            </a:r>
            <a:r>
              <a:rPr lang="en-US" dirty="0" smtClean="0">
                <a:latin typeface="Lucida Sans" panose="020B0602030504020204" pitchFamily="34" charset="0"/>
                <a:hlinkClick r:id="rId4"/>
              </a:rPr>
              <a:t>McCormick Care Group</a:t>
            </a:r>
            <a:r>
              <a:rPr lang="en-US" dirty="0" smtClean="0">
                <a:latin typeface="Lucida Sans" panose="020B0602030504020204" pitchFamily="34" charset="0"/>
              </a:rPr>
              <a:t>”</a:t>
            </a:r>
            <a:endParaRPr lang="en-US" dirty="0">
              <a:latin typeface="Lucida Sans" panose="020B0602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2" y="3552362"/>
            <a:ext cx="1658503" cy="834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6" y="4698338"/>
            <a:ext cx="1784477" cy="1339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" y="1782763"/>
            <a:ext cx="2374951" cy="84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67112" y="4286250"/>
            <a:ext cx="4948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RIP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55566" y="1141465"/>
            <a:ext cx="2951970" cy="295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0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67112" y="4286250"/>
            <a:ext cx="4948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SEA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6935" y="1093862"/>
            <a:ext cx="2948299" cy="29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33017" y="4295909"/>
            <a:ext cx="4948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latin typeface="Lucida Sans" panose="020B0602030504020204" pitchFamily="34" charset="0"/>
              </a:rPr>
              <a:t>CHASE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9317" y="1154855"/>
            <a:ext cx="3297503" cy="329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9127" y="4247614"/>
            <a:ext cx="8145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Lucida Sans" panose="020B0602030504020204" pitchFamily="34" charset="0"/>
              </a:rPr>
              <a:t>BUMBLE BEE</a:t>
            </a:r>
            <a:endParaRPr lang="en-CA" sz="9000" b="1" dirty="0">
              <a:latin typeface="Lucida Sans" panose="020B0602030504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5168" y="1343614"/>
            <a:ext cx="2519083" cy="25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223</Words>
  <Application>Microsoft Office PowerPoint</Application>
  <PresentationFormat>On-screen Show (4:3)</PresentationFormat>
  <Paragraphs>101</Paragraphs>
  <Slides>51</Slides>
  <Notes>37</Notes>
  <HiddenSlides>0</HiddenSlides>
  <MMClips>44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Candara</vt:lpstr>
      <vt:lpstr>Lucida Sans</vt:lpstr>
      <vt:lpstr>Custom Design</vt:lpstr>
      <vt:lpstr>Office Theme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Medium-level spelling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Harder-level spelling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Difficult-level spelling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Bonus Word </vt:lpstr>
      <vt:lpstr>Find Us on the Web</vt:lpstr>
    </vt:vector>
  </TitlesOfParts>
  <Company>McCormick 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Stirling</dc:creator>
  <cp:lastModifiedBy>Becky Clark</cp:lastModifiedBy>
  <cp:revision>29</cp:revision>
  <dcterms:created xsi:type="dcterms:W3CDTF">2020-03-30T19:30:26Z</dcterms:created>
  <dcterms:modified xsi:type="dcterms:W3CDTF">2020-05-12T19:14:41Z</dcterms:modified>
</cp:coreProperties>
</file>