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67" r:id="rId3"/>
  </p:sldMasterIdLst>
  <p:sldIdLst>
    <p:sldId id="260" r:id="rId4"/>
    <p:sldId id="261" r:id="rId5"/>
    <p:sldId id="258" r:id="rId6"/>
    <p:sldId id="257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6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tableStyles" Target="tableStyle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B3AB272B-D009-5F41-88D4-840413FDAA11}" type="datetimeFigureOut">
              <a:rPr lang="en-US">
                <a:solidFill>
                  <a:prstClr val="black"/>
                </a:solidFill>
              </a:rPr>
              <a:pPr/>
              <a:t>5/12/2020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6D2498F9-548A-7C4B-A582-C3E966E38B87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809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01973-8C63-4DB7-9DEB-9F44291B4055}" type="datetimeFigureOut">
              <a:rPr lang="en-CA" smtClean="0"/>
              <a:t>12/05/2020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10CBB-5678-4F3B-9475-C34CBE1C8C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29044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01973-8C63-4DB7-9DEB-9F44291B4055}" type="datetimeFigureOut">
              <a:rPr lang="en-CA" smtClean="0"/>
              <a:t>12/05/2020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10CBB-5678-4F3B-9475-C34CBE1C8C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49977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01973-8C63-4DB7-9DEB-9F44291B4055}" type="datetimeFigureOut">
              <a:rPr lang="en-CA" smtClean="0"/>
              <a:t>12/05/2020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10CBB-5678-4F3B-9475-C34CBE1C8C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86401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01973-8C63-4DB7-9DEB-9F44291B4055}" type="datetimeFigureOut">
              <a:rPr lang="en-CA" smtClean="0"/>
              <a:t>12/05/2020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10CBB-5678-4F3B-9475-C34CBE1C8C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566148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01973-8C63-4DB7-9DEB-9F44291B4055}" type="datetimeFigureOut">
              <a:rPr lang="en-CA" smtClean="0"/>
              <a:t>12/05/2020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10CBB-5678-4F3B-9475-C34CBE1C8C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916268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01973-8C63-4DB7-9DEB-9F44291B4055}" type="datetimeFigureOut">
              <a:rPr lang="en-CA" smtClean="0"/>
              <a:t>12/05/2020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10CBB-5678-4F3B-9475-C34CBE1C8C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449967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01973-8C63-4DB7-9DEB-9F44291B4055}" type="datetimeFigureOut">
              <a:rPr lang="en-CA" smtClean="0"/>
              <a:t>12/05/2020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10CBB-5678-4F3B-9475-C34CBE1C8C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29964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0EFEE-2756-4A20-BF2A-63F0A94F99AC}" type="datetime4">
              <a:rPr lang="en-US" smtClean="0">
                <a:solidFill>
                  <a:prstClr val="black"/>
                </a:solidFill>
              </a:rPr>
              <a:pPr/>
              <a:t>May 12, 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>
                <a:solidFill>
                  <a:srgbClr val="1F497D"/>
                </a:solidFill>
              </a:rPr>
              <a:pPr/>
              <a:t>‹#›</a:t>
            </a:fld>
            <a:endParaRPr 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944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>
                <a:solidFill>
                  <a:prstClr val="black"/>
                </a:solidFill>
              </a:rPr>
              <a:pPr/>
              <a:t>May 12, 2020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>
                <a:solidFill>
                  <a:srgbClr val="1F497D"/>
                </a:solidFill>
              </a:rPr>
              <a:pPr/>
              <a:t>‹#›</a:t>
            </a:fld>
            <a:endParaRPr lang="en-US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859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>
                <a:solidFill>
                  <a:prstClr val="black"/>
                </a:solidFill>
              </a:rPr>
              <a:pPr/>
              <a:t>May 12, 2020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>
                <a:solidFill>
                  <a:srgbClr val="1F497D"/>
                </a:solidFill>
              </a:rPr>
              <a:pPr/>
              <a:t>‹#›</a:t>
            </a:fld>
            <a:endParaRPr lang="en-US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691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>
                <a:solidFill>
                  <a:prstClr val="black"/>
                </a:solidFill>
              </a:rPr>
              <a:pPr/>
              <a:t>May 12, 2020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9001125" y="2"/>
            <a:ext cx="142876" cy="1056551"/>
          </a:xfrm>
          <a:prstGeom prst="rect">
            <a:avLst/>
          </a:prstGeom>
          <a:solidFill>
            <a:srgbClr val="CD4A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9001125" y="2109287"/>
            <a:ext cx="142876" cy="5572288"/>
          </a:xfrm>
          <a:prstGeom prst="rect">
            <a:avLst/>
          </a:prstGeom>
          <a:solidFill>
            <a:srgbClr val="096E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4BACC6">
                  <a:lumMod val="75000"/>
                </a:srgbClr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9001125" y="1052738"/>
            <a:ext cx="142876" cy="1056551"/>
          </a:xfrm>
          <a:prstGeom prst="rect">
            <a:avLst/>
          </a:prstGeom>
          <a:solidFill>
            <a:srgbClr val="8F1B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125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01973-8C63-4DB7-9DEB-9F44291B4055}" type="datetimeFigureOut">
              <a:rPr lang="en-CA" smtClean="0"/>
              <a:t>12/05/2020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10CBB-5678-4F3B-9475-C34CBE1C8C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7581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01973-8C63-4DB7-9DEB-9F44291B4055}" type="datetimeFigureOut">
              <a:rPr lang="en-CA" smtClean="0"/>
              <a:t>12/05/2020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10CBB-5678-4F3B-9475-C34CBE1C8C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1821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01973-8C63-4DB7-9DEB-9F44291B4055}" type="datetimeFigureOut">
              <a:rPr lang="en-CA" smtClean="0"/>
              <a:t>12/05/2020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10CBB-5678-4F3B-9475-C34CBE1C8C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74842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01973-8C63-4DB7-9DEB-9F44291B4055}" type="datetimeFigureOut">
              <a:rPr lang="en-CA" smtClean="0"/>
              <a:t>12/05/2020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10CBB-5678-4F3B-9475-C34CBE1C8C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88814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CG_Logo16_Services_Curve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18394"/>
            <a:ext cx="9144000" cy="2456688"/>
          </a:xfrm>
          <a:prstGeom prst="rect">
            <a:avLst/>
          </a:prstGeom>
        </p:spPr>
      </p:pic>
      <p:pic>
        <p:nvPicPr>
          <p:cNvPr id="3" name="Picture 2" descr="MCG_Logo16_Services_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541" y="614911"/>
            <a:ext cx="4497998" cy="2411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371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2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750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>
                <a:solidFill>
                  <a:prstClr val="black"/>
                </a:solidFill>
              </a:rPr>
              <a:pPr/>
              <a:t>May 12, 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7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75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8" y="5885499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>
                <a:solidFill>
                  <a:srgbClr val="1F497D"/>
                </a:solidFill>
              </a:rPr>
              <a:pPr/>
              <a:t>‹#›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001125" y="2"/>
            <a:ext cx="142876" cy="1056551"/>
          </a:xfrm>
          <a:prstGeom prst="rect">
            <a:avLst/>
          </a:prstGeom>
          <a:solidFill>
            <a:srgbClr val="096E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001125" y="2109289"/>
            <a:ext cx="142876" cy="4748713"/>
          </a:xfrm>
          <a:prstGeom prst="rect">
            <a:avLst/>
          </a:prstGeom>
          <a:solidFill>
            <a:srgbClr val="CD4A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4BACC6">
                  <a:lumMod val="75000"/>
                </a:srgbClr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9001125" y="1052738"/>
            <a:ext cx="142876" cy="1056551"/>
          </a:xfrm>
          <a:prstGeom prst="rect">
            <a:avLst/>
          </a:prstGeom>
          <a:solidFill>
            <a:srgbClr val="8F1B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pic>
        <p:nvPicPr>
          <p:cNvPr id="12" name="Picture 11" descr="MCG_Logo16_Services_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5302" y="5914997"/>
            <a:ext cx="1607373" cy="86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654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</p:sldLayoutIdLst>
  <p:hf sldNum="0" hdr="0" ftr="0" dt="0"/>
  <p:txStyles>
    <p:titleStyle>
      <a:lvl1pPr algn="l" defTabSz="685800" rtl="0" eaLnBrk="1" latinLnBrk="0" hangingPunct="1">
        <a:spcBef>
          <a:spcPct val="0"/>
        </a:spcBef>
        <a:buNone/>
        <a:defRPr sz="2700" kern="1200" cap="none" spc="-45" baseline="0">
          <a:solidFill>
            <a:srgbClr val="096E79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spcBef>
          <a:spcPct val="20000"/>
        </a:spcBef>
        <a:spcAft>
          <a:spcPts val="450"/>
        </a:spcAft>
        <a:buFont typeface="Arial" pitchFamily="34" charset="0"/>
        <a:buNone/>
        <a:defRPr sz="15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35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01973-8C63-4DB7-9DEB-9F44291B4055}" type="datetimeFigureOut">
              <a:rPr lang="en-CA" smtClean="0"/>
              <a:t>12/05/2020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10CBB-5678-4F3B-9475-C34CBE1C8C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26223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mccormickdementiaservices/" TargetMode="External"/><Relationship Id="rId7" Type="http://schemas.openxmlformats.org/officeDocument/2006/relationships/image" Target="../media/image7.jpeg"/><Relationship Id="rId2" Type="http://schemas.openxmlformats.org/officeDocument/2006/relationships/hyperlink" Target="http://www.mccormickcaregroup.ca/caregiverscorner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hyperlink" Target="https://www.youtube.com/channel/UCVilKIFCE43MygJ6JcmcqVw?view_as=subscriber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7185" y="4621412"/>
            <a:ext cx="4631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smtClean="0">
                <a:latin typeface="Lucida Sans" panose="020B0602030504020204" pitchFamily="34" charset="0"/>
              </a:rPr>
              <a:t>Animal Phrases</a:t>
            </a:r>
            <a:endParaRPr lang="en-CA" sz="2800" dirty="0">
              <a:latin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722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8744"/>
            <a:ext cx="7886700" cy="7262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latin typeface="+mj-lt"/>
                <a:cs typeface="Times New Roman" panose="02020603050405020304" pitchFamily="18" charset="0"/>
              </a:rPr>
              <a:t>A dumb </a:t>
            </a:r>
            <a:endParaRPr lang="en-CA" sz="5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781550"/>
            <a:ext cx="65055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+mj-lt"/>
                <a:cs typeface="Times New Roman" panose="02020603050405020304" pitchFamily="18" charset="0"/>
              </a:rPr>
              <a:t>Bunny</a:t>
            </a:r>
            <a:endParaRPr lang="en-CA" sz="4500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61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8744"/>
            <a:ext cx="7886700" cy="7262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latin typeface="+mj-lt"/>
                <a:cs typeface="Times New Roman" panose="02020603050405020304" pitchFamily="18" charset="0"/>
              </a:rPr>
              <a:t>A copy</a:t>
            </a:r>
            <a:endParaRPr lang="en-CA" sz="5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781550"/>
            <a:ext cx="65055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+mj-lt"/>
                <a:cs typeface="Times New Roman" panose="02020603050405020304" pitchFamily="18" charset="0"/>
              </a:rPr>
              <a:t>Cat</a:t>
            </a:r>
            <a:endParaRPr lang="en-CA" sz="4500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40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8744"/>
            <a:ext cx="7886700" cy="7262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latin typeface="+mj-lt"/>
                <a:cs typeface="Times New Roman" panose="02020603050405020304" pitchFamily="18" charset="0"/>
              </a:rPr>
              <a:t>A night</a:t>
            </a:r>
            <a:endParaRPr lang="en-CA" sz="5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781550"/>
            <a:ext cx="65055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+mj-lt"/>
                <a:cs typeface="Times New Roman" panose="02020603050405020304" pitchFamily="18" charset="0"/>
              </a:rPr>
              <a:t>Owl</a:t>
            </a:r>
            <a:endParaRPr lang="en-CA" sz="4500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084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8744"/>
            <a:ext cx="7886700" cy="7262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latin typeface="+mj-lt"/>
                <a:cs typeface="Times New Roman" panose="02020603050405020304" pitchFamily="18" charset="0"/>
              </a:rPr>
              <a:t>A silly</a:t>
            </a:r>
            <a:endParaRPr lang="en-CA" sz="5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781550"/>
            <a:ext cx="65055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+mj-lt"/>
                <a:cs typeface="Times New Roman" panose="02020603050405020304" pitchFamily="18" charset="0"/>
              </a:rPr>
              <a:t>Goose</a:t>
            </a:r>
            <a:endParaRPr lang="en-CA" sz="4500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522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8744"/>
            <a:ext cx="7886700" cy="7262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latin typeface="+mj-lt"/>
                <a:cs typeface="Times New Roman" panose="02020603050405020304" pitchFamily="18" charset="0"/>
              </a:rPr>
              <a:t>A lone</a:t>
            </a:r>
            <a:endParaRPr lang="en-CA" sz="5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781550"/>
            <a:ext cx="65055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+mj-lt"/>
                <a:cs typeface="Times New Roman" panose="02020603050405020304" pitchFamily="18" charset="0"/>
              </a:rPr>
              <a:t>Wolf</a:t>
            </a:r>
            <a:endParaRPr lang="en-CA" sz="4500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337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8744"/>
            <a:ext cx="7886700" cy="7262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latin typeface="+mj-lt"/>
                <a:cs typeface="Times New Roman" panose="02020603050405020304" pitchFamily="18" charset="0"/>
              </a:rPr>
              <a:t>Being a</a:t>
            </a:r>
            <a:endParaRPr lang="en-CA" sz="5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781550"/>
            <a:ext cx="65055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+mj-lt"/>
                <a:cs typeface="Times New Roman" panose="02020603050405020304" pitchFamily="18" charset="0"/>
              </a:rPr>
              <a:t>Sheep</a:t>
            </a:r>
            <a:endParaRPr lang="en-CA" sz="4500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693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8744"/>
            <a:ext cx="7886700" cy="7262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latin typeface="+mj-lt"/>
                <a:cs typeface="Times New Roman" panose="02020603050405020304" pitchFamily="18" charset="0"/>
              </a:rPr>
              <a:t>The early bird</a:t>
            </a:r>
            <a:endParaRPr lang="en-CA" sz="5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781550"/>
            <a:ext cx="65055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+mj-lt"/>
                <a:cs typeface="Times New Roman" panose="02020603050405020304" pitchFamily="18" charset="0"/>
              </a:rPr>
              <a:t>Gets the worm</a:t>
            </a:r>
            <a:endParaRPr lang="en-CA" sz="4500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271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8744"/>
            <a:ext cx="7886700" cy="7262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latin typeface="+mj-lt"/>
                <a:cs typeface="Times New Roman" panose="02020603050405020304" pitchFamily="18" charset="0"/>
              </a:rPr>
              <a:t>A bird in the hand</a:t>
            </a:r>
            <a:endParaRPr lang="en-CA" sz="5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781550"/>
            <a:ext cx="65055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+mj-lt"/>
                <a:cs typeface="Times New Roman" panose="02020603050405020304" pitchFamily="18" charset="0"/>
              </a:rPr>
              <a:t>Is worth two in the bush</a:t>
            </a:r>
            <a:endParaRPr lang="en-CA" sz="4500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504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8744"/>
            <a:ext cx="7886700" cy="7262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 smtClean="0">
                <a:latin typeface="+mj-lt"/>
                <a:cs typeface="Times New Roman" panose="02020603050405020304" pitchFamily="18" charset="0"/>
              </a:rPr>
              <a:t>A dark</a:t>
            </a:r>
            <a:endParaRPr lang="en-CA" sz="5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781550"/>
            <a:ext cx="65055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+mj-lt"/>
                <a:cs typeface="Times New Roman" panose="02020603050405020304" pitchFamily="18" charset="0"/>
              </a:rPr>
              <a:t>Horse</a:t>
            </a:r>
            <a:endParaRPr lang="en-CA" sz="4500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421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4061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>
                <a:latin typeface="+mj-lt"/>
              </a:rPr>
              <a:t>The next section are all animal metaphors. Try </a:t>
            </a:r>
            <a:r>
              <a:rPr lang="en-US" sz="5400" dirty="0" smtClean="0">
                <a:latin typeface="+mj-lt"/>
              </a:rPr>
              <a:t>to fill </a:t>
            </a:r>
            <a:r>
              <a:rPr lang="en-US" sz="5400" dirty="0">
                <a:latin typeface="+mj-lt"/>
              </a:rPr>
              <a:t>in the blanks. </a:t>
            </a:r>
            <a:endParaRPr lang="en-CA" sz="5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64397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84437"/>
            <a:ext cx="7620000" cy="437356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altLang="en-US" dirty="0" smtClean="0">
                <a:latin typeface="Lucida Sans" panose="020B0602030504020204" pitchFamily="34" charset="0"/>
              </a:rPr>
              <a:t>Click your mouse to move through the presentation.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altLang="en-US" dirty="0" smtClean="0">
                <a:latin typeface="Lucida Sans" panose="020B0602030504020204" pitchFamily="34" charset="0"/>
              </a:rPr>
              <a:t>The question will pop up first and then when you click again, the answer will appear. Try to answer before it appears.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altLang="en-US" dirty="0" smtClean="0">
                <a:latin typeface="Lucida Sans" panose="020B0602030504020204" pitchFamily="34" charset="0"/>
              </a:rPr>
              <a:t>Enjoy! 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71789"/>
            <a:ext cx="5791200" cy="10287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b="1" dirty="0" smtClean="0">
                <a:latin typeface="Lucida Sans" panose="020B0602030504020204" pitchFamily="34" charset="0"/>
              </a:rPr>
              <a:t>Animal Phrases</a:t>
            </a:r>
          </a:p>
        </p:txBody>
      </p:sp>
    </p:spTree>
    <p:extLst>
      <p:ext uri="{BB962C8B-B14F-4D97-AF65-F5344CB8AC3E}">
        <p14:creationId xmlns:p14="http://schemas.microsoft.com/office/powerpoint/2010/main" val="93604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8744"/>
            <a:ext cx="7886700" cy="7262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latin typeface="+mj-lt"/>
                <a:cs typeface="Times New Roman" panose="02020603050405020304" pitchFamily="18" charset="0"/>
              </a:rPr>
              <a:t>As busy as a </a:t>
            </a:r>
            <a:endParaRPr lang="en-CA" sz="5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781550"/>
            <a:ext cx="65055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+mj-lt"/>
                <a:cs typeface="Times New Roman" panose="02020603050405020304" pitchFamily="18" charset="0"/>
              </a:rPr>
              <a:t>Bee</a:t>
            </a:r>
            <a:endParaRPr lang="en-CA" sz="4500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825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8744"/>
            <a:ext cx="7886700" cy="7262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latin typeface="+mj-lt"/>
                <a:cs typeface="Times New Roman" panose="02020603050405020304" pitchFamily="18" charset="0"/>
              </a:rPr>
              <a:t>As wise as an</a:t>
            </a:r>
            <a:endParaRPr lang="en-CA" sz="5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781550"/>
            <a:ext cx="65055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+mj-lt"/>
                <a:cs typeface="Times New Roman" panose="02020603050405020304" pitchFamily="18" charset="0"/>
              </a:rPr>
              <a:t>Owl</a:t>
            </a:r>
            <a:endParaRPr lang="en-CA" sz="4500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601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8744"/>
            <a:ext cx="7886700" cy="7262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latin typeface="+mj-lt"/>
                <a:cs typeface="Times New Roman" panose="02020603050405020304" pitchFamily="18" charset="0"/>
              </a:rPr>
              <a:t>As sly as a</a:t>
            </a:r>
            <a:endParaRPr lang="en-CA" sz="5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781550"/>
            <a:ext cx="65055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+mj-lt"/>
                <a:cs typeface="Times New Roman" panose="02020603050405020304" pitchFamily="18" charset="0"/>
              </a:rPr>
              <a:t>Fox </a:t>
            </a:r>
            <a:endParaRPr lang="en-CA" sz="4500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969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8744"/>
            <a:ext cx="7886700" cy="7262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latin typeface="+mj-lt"/>
                <a:cs typeface="Times New Roman" panose="02020603050405020304" pitchFamily="18" charset="0"/>
              </a:rPr>
              <a:t>As quick as a </a:t>
            </a:r>
            <a:endParaRPr lang="en-CA" sz="5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781550"/>
            <a:ext cx="65055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+mj-lt"/>
                <a:cs typeface="Times New Roman" panose="02020603050405020304" pitchFamily="18" charset="0"/>
              </a:rPr>
              <a:t>Rabbit</a:t>
            </a:r>
            <a:endParaRPr lang="en-CA" sz="4500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119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8744"/>
            <a:ext cx="7886700" cy="7262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latin typeface="+mj-lt"/>
                <a:cs typeface="Times New Roman" panose="02020603050405020304" pitchFamily="18" charset="0"/>
              </a:rPr>
              <a:t>As mad as a</a:t>
            </a:r>
            <a:endParaRPr lang="en-CA" sz="5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781550"/>
            <a:ext cx="65055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+mj-lt"/>
                <a:cs typeface="Times New Roman" panose="02020603050405020304" pitchFamily="18" charset="0"/>
              </a:rPr>
              <a:t>Bull</a:t>
            </a:r>
            <a:endParaRPr lang="en-CA" sz="4500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459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8744"/>
            <a:ext cx="7886700" cy="7262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latin typeface="+mj-lt"/>
                <a:cs typeface="Times New Roman" panose="02020603050405020304" pitchFamily="18" charset="0"/>
              </a:rPr>
              <a:t>As small as a</a:t>
            </a:r>
            <a:endParaRPr lang="en-CA" sz="5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781550"/>
            <a:ext cx="65055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+mj-lt"/>
                <a:cs typeface="Times New Roman" panose="02020603050405020304" pitchFamily="18" charset="0"/>
              </a:rPr>
              <a:t>Mouse</a:t>
            </a:r>
            <a:endParaRPr lang="en-CA" sz="4500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181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8744"/>
            <a:ext cx="7886700" cy="7262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latin typeface="+mj-lt"/>
                <a:cs typeface="Times New Roman" panose="02020603050405020304" pitchFamily="18" charset="0"/>
              </a:rPr>
              <a:t>As tiny as a </a:t>
            </a:r>
            <a:endParaRPr lang="en-CA" sz="5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781550"/>
            <a:ext cx="65055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+mj-lt"/>
                <a:cs typeface="Times New Roman" panose="02020603050405020304" pitchFamily="18" charset="0"/>
              </a:rPr>
              <a:t>Shrew</a:t>
            </a:r>
            <a:endParaRPr lang="en-CA" sz="4500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134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8744"/>
            <a:ext cx="7886700" cy="7262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latin typeface="+mj-lt"/>
                <a:cs typeface="Times New Roman" panose="02020603050405020304" pitchFamily="18" charset="0"/>
              </a:rPr>
              <a:t>As free as a </a:t>
            </a:r>
            <a:endParaRPr lang="en-CA" sz="5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781550"/>
            <a:ext cx="65055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+mj-lt"/>
                <a:cs typeface="Times New Roman" panose="02020603050405020304" pitchFamily="18" charset="0"/>
              </a:rPr>
              <a:t>Bird</a:t>
            </a:r>
            <a:endParaRPr lang="en-CA" sz="4500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116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8744"/>
            <a:ext cx="7886700" cy="7262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latin typeface="+mj-lt"/>
                <a:cs typeface="Times New Roman" panose="02020603050405020304" pitchFamily="18" charset="0"/>
              </a:rPr>
              <a:t>As big as an </a:t>
            </a:r>
            <a:endParaRPr lang="en-CA" sz="5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781550"/>
            <a:ext cx="65055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+mj-lt"/>
                <a:cs typeface="Times New Roman" panose="02020603050405020304" pitchFamily="18" charset="0"/>
              </a:rPr>
              <a:t>Elephant </a:t>
            </a:r>
            <a:endParaRPr lang="en-CA" sz="4500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232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8744"/>
            <a:ext cx="7886700" cy="7262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latin typeface="+mj-lt"/>
                <a:cs typeface="Times New Roman" panose="02020603050405020304" pitchFamily="18" charset="0"/>
              </a:rPr>
              <a:t>As proud as a </a:t>
            </a:r>
            <a:endParaRPr lang="en-CA" sz="5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781550"/>
            <a:ext cx="65055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+mj-lt"/>
                <a:cs typeface="Times New Roman" panose="02020603050405020304" pitchFamily="18" charset="0"/>
              </a:rPr>
              <a:t>Peacock</a:t>
            </a:r>
            <a:endParaRPr lang="en-CA" sz="4500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889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064419"/>
            <a:ext cx="7886700" cy="47553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Lucida Sans" panose="020B0602030504020204" pitchFamily="34" charset="0"/>
                <a:cs typeface="Times New Roman" panose="02020603050405020304" pitchFamily="18" charset="0"/>
              </a:rPr>
              <a:t>There are many common expressions that have animals or birds in them. The </a:t>
            </a:r>
            <a:r>
              <a:rPr lang="en-US" sz="3600" dirty="0" smtClean="0">
                <a:latin typeface="Lucida Sans" panose="020B0602030504020204" pitchFamily="34" charset="0"/>
                <a:cs typeface="Times New Roman" panose="02020603050405020304" pitchFamily="18" charset="0"/>
              </a:rPr>
              <a:t>following </a:t>
            </a:r>
            <a:r>
              <a:rPr lang="en-US" sz="3600" dirty="0">
                <a:latin typeface="Lucida Sans" panose="020B0602030504020204" pitchFamily="34" charset="0"/>
                <a:cs typeface="Times New Roman" panose="02020603050405020304" pitchFamily="18" charset="0"/>
              </a:rPr>
              <a:t>slides will give you the animal </a:t>
            </a:r>
            <a:r>
              <a:rPr lang="en-US" sz="3600" dirty="0" smtClean="0">
                <a:latin typeface="Lucida Sans" panose="020B0602030504020204" pitchFamily="34" charset="0"/>
                <a:cs typeface="Times New Roman" panose="02020603050405020304" pitchFamily="18" charset="0"/>
              </a:rPr>
              <a:t>for you to complete the </a:t>
            </a:r>
            <a:r>
              <a:rPr lang="en-US" sz="3600" dirty="0">
                <a:latin typeface="Lucida Sans" panose="020B0602030504020204" pitchFamily="34" charset="0"/>
                <a:cs typeface="Times New Roman" panose="02020603050405020304" pitchFamily="18" charset="0"/>
              </a:rPr>
              <a:t>expression… </a:t>
            </a:r>
            <a:endParaRPr lang="en-CA" sz="3600" dirty="0">
              <a:latin typeface="Lucida Sans" panose="020B0602030504020204" pitchFamily="34" charset="0"/>
              <a:cs typeface="Times New Roman" panose="02020603050405020304" pitchFamily="18" charset="0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888471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8744"/>
            <a:ext cx="7886700" cy="7262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latin typeface="+mj-lt"/>
                <a:cs typeface="Times New Roman" panose="02020603050405020304" pitchFamily="18" charset="0"/>
              </a:rPr>
              <a:t>As meek as a</a:t>
            </a:r>
            <a:endParaRPr lang="en-CA" sz="5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781550"/>
            <a:ext cx="65055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+mj-lt"/>
                <a:cs typeface="Times New Roman" panose="02020603050405020304" pitchFamily="18" charset="0"/>
              </a:rPr>
              <a:t>Lamb</a:t>
            </a:r>
            <a:endParaRPr lang="en-CA" sz="4500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812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8744"/>
            <a:ext cx="7886700" cy="7262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latin typeface="+mj-lt"/>
                <a:cs typeface="Times New Roman" panose="02020603050405020304" pitchFamily="18" charset="0"/>
              </a:rPr>
              <a:t>As slow as a</a:t>
            </a:r>
            <a:endParaRPr lang="en-CA" sz="5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781550"/>
            <a:ext cx="65055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+mj-lt"/>
                <a:cs typeface="Times New Roman" panose="02020603050405020304" pitchFamily="18" charset="0"/>
              </a:rPr>
              <a:t>Tortoise</a:t>
            </a:r>
            <a:endParaRPr lang="en-CA" sz="4500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534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8744"/>
            <a:ext cx="7886700" cy="7262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latin typeface="+mj-lt"/>
                <a:cs typeface="Times New Roman" panose="02020603050405020304" pitchFamily="18" charset="0"/>
              </a:rPr>
              <a:t>As sleek as a</a:t>
            </a:r>
            <a:endParaRPr lang="en-CA" sz="5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781550"/>
            <a:ext cx="65055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+mj-lt"/>
                <a:cs typeface="Times New Roman" panose="02020603050405020304" pitchFamily="18" charset="0"/>
              </a:rPr>
              <a:t>Cat</a:t>
            </a:r>
            <a:endParaRPr lang="en-CA" sz="4500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875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8744"/>
            <a:ext cx="7886700" cy="7262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latin typeface="+mj-lt"/>
                <a:cs typeface="Times New Roman" panose="02020603050405020304" pitchFamily="18" charset="0"/>
              </a:rPr>
              <a:t>As friendly as a</a:t>
            </a:r>
            <a:endParaRPr lang="en-CA" sz="5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781550"/>
            <a:ext cx="65055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+mj-lt"/>
                <a:cs typeface="Times New Roman" panose="02020603050405020304" pitchFamily="18" charset="0"/>
              </a:rPr>
              <a:t>Dog</a:t>
            </a:r>
            <a:endParaRPr lang="en-CA" sz="4500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605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8744"/>
            <a:ext cx="7886700" cy="7262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latin typeface="+mj-lt"/>
                <a:cs typeface="Times New Roman" panose="02020603050405020304" pitchFamily="18" charset="0"/>
              </a:rPr>
              <a:t>As fat as a</a:t>
            </a:r>
            <a:endParaRPr lang="en-CA" sz="5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781550"/>
            <a:ext cx="65055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+mj-lt"/>
                <a:cs typeface="Times New Roman" panose="02020603050405020304" pitchFamily="18" charset="0"/>
              </a:rPr>
              <a:t>Pig</a:t>
            </a:r>
            <a:endParaRPr lang="en-CA" sz="4500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798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8744"/>
            <a:ext cx="7886700" cy="7262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latin typeface="+mj-lt"/>
                <a:cs typeface="Times New Roman" panose="02020603050405020304" pitchFamily="18" charset="0"/>
              </a:rPr>
              <a:t>As mean as a</a:t>
            </a:r>
            <a:endParaRPr lang="en-CA" sz="5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781550"/>
            <a:ext cx="65055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 smtClean="0">
                <a:latin typeface="+mj-lt"/>
                <a:cs typeface="Times New Roman" panose="02020603050405020304" pitchFamily="18" charset="0"/>
              </a:rPr>
              <a:t>Wolf</a:t>
            </a:r>
            <a:endParaRPr lang="en-CA" sz="4500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877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8744"/>
            <a:ext cx="7886700" cy="7262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latin typeface="+mj-lt"/>
                <a:cs typeface="Times New Roman" panose="02020603050405020304" pitchFamily="18" charset="0"/>
              </a:rPr>
              <a:t>As bold/cagy as a</a:t>
            </a:r>
            <a:endParaRPr lang="en-CA" sz="5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781550"/>
            <a:ext cx="65055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+mj-lt"/>
                <a:cs typeface="Times New Roman" panose="02020603050405020304" pitchFamily="18" charset="0"/>
              </a:rPr>
              <a:t>Lion</a:t>
            </a:r>
            <a:endParaRPr lang="en-CA" sz="4500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187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8744"/>
            <a:ext cx="7886700" cy="7262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latin typeface="+mj-lt"/>
                <a:cs typeface="Times New Roman" panose="02020603050405020304" pitchFamily="18" charset="0"/>
              </a:rPr>
              <a:t>As swift as a</a:t>
            </a:r>
            <a:endParaRPr lang="en-CA" sz="5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781550"/>
            <a:ext cx="65055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+mj-lt"/>
                <a:cs typeface="Times New Roman" panose="02020603050405020304" pitchFamily="18" charset="0"/>
              </a:rPr>
              <a:t>Bird</a:t>
            </a:r>
            <a:endParaRPr lang="en-CA" sz="4500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600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8744"/>
            <a:ext cx="7886700" cy="7262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latin typeface="+mj-lt"/>
                <a:cs typeface="Times New Roman" panose="02020603050405020304" pitchFamily="18" charset="0"/>
              </a:rPr>
              <a:t>As stubborn as a </a:t>
            </a:r>
            <a:endParaRPr lang="en-CA" sz="5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781550"/>
            <a:ext cx="65055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+mj-lt"/>
                <a:cs typeface="Times New Roman" panose="02020603050405020304" pitchFamily="18" charset="0"/>
              </a:rPr>
              <a:t>Mule</a:t>
            </a:r>
            <a:endParaRPr lang="en-CA" sz="4500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356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8744"/>
            <a:ext cx="7886700" cy="7262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latin typeface="+mj-lt"/>
                <a:cs typeface="Times New Roman" panose="02020603050405020304" pitchFamily="18" charset="0"/>
              </a:rPr>
              <a:t>As ancient as a </a:t>
            </a:r>
            <a:endParaRPr lang="en-CA" sz="5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781550"/>
            <a:ext cx="65055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+mj-lt"/>
                <a:cs typeface="Times New Roman" panose="02020603050405020304" pitchFamily="18" charset="0"/>
              </a:rPr>
              <a:t>Dinosaur</a:t>
            </a:r>
            <a:endParaRPr lang="en-CA" sz="4500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860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8744"/>
            <a:ext cx="7886700" cy="7262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latin typeface="Lucida Sans" panose="020B0602030504020204" pitchFamily="34" charset="0"/>
                <a:cs typeface="Times New Roman" panose="02020603050405020304" pitchFamily="18" charset="0"/>
              </a:rPr>
              <a:t>Eager</a:t>
            </a:r>
            <a:endParaRPr lang="en-CA" sz="5400" dirty="0">
              <a:latin typeface="Lucida Sans" panose="020B0602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781550"/>
            <a:ext cx="65055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Lucida Sans" panose="020B0602030504020204" pitchFamily="34" charset="0"/>
                <a:cs typeface="Times New Roman" panose="02020603050405020304" pitchFamily="18" charset="0"/>
              </a:rPr>
              <a:t>Beaver</a:t>
            </a:r>
            <a:endParaRPr lang="en-CA" sz="4500" b="1" dirty="0">
              <a:latin typeface="Lucida Sans" panose="020B0602030504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941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8744"/>
            <a:ext cx="7886700" cy="7262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latin typeface="+mj-lt"/>
                <a:cs typeface="Times New Roman" panose="02020603050405020304" pitchFamily="18" charset="0"/>
              </a:rPr>
              <a:t>As funny as a</a:t>
            </a:r>
            <a:endParaRPr lang="en-CA" sz="5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781550"/>
            <a:ext cx="65055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+mj-lt"/>
                <a:cs typeface="Times New Roman" panose="02020603050405020304" pitchFamily="18" charset="0"/>
              </a:rPr>
              <a:t>Monkey</a:t>
            </a:r>
            <a:endParaRPr lang="en-CA" sz="4500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947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8744"/>
            <a:ext cx="7886700" cy="7262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latin typeface="+mj-lt"/>
                <a:cs typeface="Times New Roman" panose="02020603050405020304" pitchFamily="18" charset="0"/>
              </a:rPr>
              <a:t>As blind as a</a:t>
            </a:r>
            <a:endParaRPr lang="en-CA" sz="5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781550"/>
            <a:ext cx="65055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+mj-lt"/>
                <a:cs typeface="Times New Roman" panose="02020603050405020304" pitchFamily="18" charset="0"/>
              </a:rPr>
              <a:t>Bat</a:t>
            </a:r>
            <a:endParaRPr lang="en-CA" sz="4500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443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8744"/>
            <a:ext cx="7886700" cy="7262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latin typeface="+mj-lt"/>
                <a:cs typeface="Times New Roman" panose="02020603050405020304" pitchFamily="18" charset="0"/>
              </a:rPr>
              <a:t>As quiet as a</a:t>
            </a:r>
            <a:endParaRPr lang="en-CA" sz="5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781550"/>
            <a:ext cx="65055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 smtClean="0">
                <a:latin typeface="+mj-lt"/>
                <a:cs typeface="Times New Roman" panose="02020603050405020304" pitchFamily="18" charset="0"/>
              </a:rPr>
              <a:t>Mouse</a:t>
            </a:r>
            <a:endParaRPr lang="en-CA" sz="4500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340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8744"/>
            <a:ext cx="7886700" cy="7262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latin typeface="+mj-lt"/>
                <a:cs typeface="Times New Roman" panose="02020603050405020304" pitchFamily="18" charset="0"/>
              </a:rPr>
              <a:t>As strong as an</a:t>
            </a:r>
            <a:endParaRPr lang="en-CA" sz="5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781550"/>
            <a:ext cx="65055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+mj-lt"/>
                <a:cs typeface="Times New Roman" panose="02020603050405020304" pitchFamily="18" charset="0"/>
              </a:rPr>
              <a:t>Ox</a:t>
            </a:r>
            <a:endParaRPr lang="en-CA" sz="4500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247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8744"/>
            <a:ext cx="7886700" cy="7262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latin typeface="+mj-lt"/>
                <a:cs typeface="Times New Roman" panose="02020603050405020304" pitchFamily="18" charset="0"/>
              </a:rPr>
              <a:t>As weak as a</a:t>
            </a:r>
            <a:endParaRPr lang="en-CA" sz="5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781550"/>
            <a:ext cx="65055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+mj-lt"/>
                <a:cs typeface="Times New Roman" panose="02020603050405020304" pitchFamily="18" charset="0"/>
              </a:rPr>
              <a:t>Kitten</a:t>
            </a:r>
            <a:endParaRPr lang="en-CA" sz="4500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733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8744"/>
            <a:ext cx="7886700" cy="7262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latin typeface="+mj-lt"/>
                <a:cs typeface="Times New Roman" panose="02020603050405020304" pitchFamily="18" charset="0"/>
              </a:rPr>
              <a:t>As slow as a</a:t>
            </a:r>
            <a:endParaRPr lang="en-CA" sz="5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781550"/>
            <a:ext cx="65055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+mj-lt"/>
                <a:cs typeface="Times New Roman" panose="02020603050405020304" pitchFamily="18" charset="0"/>
              </a:rPr>
              <a:t>Snail</a:t>
            </a:r>
            <a:endParaRPr lang="en-CA" sz="4500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505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8744"/>
            <a:ext cx="7886700" cy="7262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latin typeface="+mj-lt"/>
                <a:cs typeface="Times New Roman" panose="02020603050405020304" pitchFamily="18" charset="0"/>
              </a:rPr>
              <a:t>As cold as a</a:t>
            </a:r>
            <a:endParaRPr lang="en-CA" sz="5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781550"/>
            <a:ext cx="65055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+mj-lt"/>
                <a:cs typeface="Times New Roman" panose="02020603050405020304" pitchFamily="18" charset="0"/>
              </a:rPr>
              <a:t>Fish</a:t>
            </a:r>
            <a:endParaRPr lang="en-CA" sz="4500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410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8744"/>
            <a:ext cx="7886700" cy="7262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latin typeface="+mj-lt"/>
                <a:cs typeface="Times New Roman" panose="02020603050405020304" pitchFamily="18" charset="0"/>
              </a:rPr>
              <a:t>As silly as a</a:t>
            </a:r>
            <a:endParaRPr lang="en-CA" sz="5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781550"/>
            <a:ext cx="65055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+mj-lt"/>
                <a:cs typeface="Times New Roman" panose="02020603050405020304" pitchFamily="18" charset="0"/>
              </a:rPr>
              <a:t>Goose</a:t>
            </a:r>
            <a:endParaRPr lang="en-CA" sz="4500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773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8744"/>
            <a:ext cx="7886700" cy="7262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latin typeface="+mj-lt"/>
                <a:cs typeface="Times New Roman" panose="02020603050405020304" pitchFamily="18" charset="0"/>
              </a:rPr>
              <a:t>As hungry as a</a:t>
            </a:r>
            <a:endParaRPr lang="en-CA" sz="5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781550"/>
            <a:ext cx="65055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+mj-lt"/>
                <a:cs typeface="Times New Roman" panose="02020603050405020304" pitchFamily="18" charset="0"/>
              </a:rPr>
              <a:t>Horse</a:t>
            </a:r>
            <a:endParaRPr lang="en-CA" sz="4500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943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9883" y="152718"/>
            <a:ext cx="5791200" cy="1371600"/>
          </a:xfrm>
        </p:spPr>
        <p:txBody>
          <a:bodyPr/>
          <a:lstStyle/>
          <a:p>
            <a:pPr algn="ctr"/>
            <a:r>
              <a:rPr lang="en-US" dirty="0" smtClean="0">
                <a:latin typeface="Lucida Sans" panose="020B0602030504020204" pitchFamily="34" charset="0"/>
              </a:rPr>
              <a:t>Find Us on </a:t>
            </a:r>
            <a:r>
              <a:rPr lang="en-US" dirty="0">
                <a:latin typeface="Lucida Sans" panose="020B0602030504020204" pitchFamily="34" charset="0"/>
              </a:rPr>
              <a:t>t</a:t>
            </a:r>
            <a:r>
              <a:rPr lang="en-US" dirty="0" smtClean="0">
                <a:latin typeface="Lucida Sans" panose="020B0602030504020204" pitchFamily="34" charset="0"/>
              </a:rPr>
              <a:t>he Web</a:t>
            </a:r>
            <a:endParaRPr lang="en-US" dirty="0">
              <a:latin typeface="Lucida Sans" panose="020B06020305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4258" y="1782763"/>
            <a:ext cx="6078071" cy="43735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Lucida Sans" panose="020B0602030504020204" pitchFamily="34" charset="0"/>
              </a:rPr>
              <a:t>For more information, resources and helpful videos visit the McCormick Care Group “</a:t>
            </a:r>
            <a:r>
              <a:rPr lang="en-US" dirty="0" smtClean="0">
                <a:latin typeface="Lucida Sans" panose="020B0602030504020204" pitchFamily="34" charset="0"/>
                <a:hlinkClick r:id="rId2"/>
              </a:rPr>
              <a:t>Caregiver’s Corner</a:t>
            </a:r>
            <a:r>
              <a:rPr lang="en-US" dirty="0" smtClean="0">
                <a:latin typeface="Lucida Sans" panose="020B0602030504020204" pitchFamily="34" charset="0"/>
              </a:rPr>
              <a:t>” website </a:t>
            </a:r>
          </a:p>
          <a:p>
            <a:endParaRPr lang="en-US" dirty="0">
              <a:latin typeface="Lucida Sans" panose="020B0602030504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Lucida Sans" panose="020B0602030504020204" pitchFamily="34" charset="0"/>
              </a:rPr>
              <a:t/>
            </a:r>
            <a:br>
              <a:rPr lang="en-US" dirty="0" smtClean="0">
                <a:latin typeface="Lucida Sans" panose="020B0602030504020204" pitchFamily="34" charset="0"/>
              </a:rPr>
            </a:br>
            <a:r>
              <a:rPr lang="en-US" dirty="0" smtClean="0">
                <a:latin typeface="Lucida Sans" panose="020B0602030504020204" pitchFamily="34" charset="0"/>
              </a:rPr>
              <a:t>Like us on Facebook</a:t>
            </a:r>
            <a:br>
              <a:rPr lang="en-US" dirty="0" smtClean="0">
                <a:latin typeface="Lucida Sans" panose="020B0602030504020204" pitchFamily="34" charset="0"/>
              </a:rPr>
            </a:br>
            <a:r>
              <a:rPr lang="en-US" dirty="0" smtClean="0">
                <a:latin typeface="Lucida Sans" panose="020B0602030504020204" pitchFamily="34" charset="0"/>
              </a:rPr>
              <a:t>“</a:t>
            </a:r>
            <a:r>
              <a:rPr lang="en-US" dirty="0" smtClean="0">
                <a:latin typeface="Lucida Sans" panose="020B0602030504020204" pitchFamily="34" charset="0"/>
                <a:hlinkClick r:id="rId3"/>
              </a:rPr>
              <a:t>McCormick Dementia Services</a:t>
            </a:r>
            <a:r>
              <a:rPr lang="en-US" dirty="0" smtClean="0">
                <a:latin typeface="Lucida Sans" panose="020B0602030504020204" pitchFamily="34" charset="0"/>
              </a:rPr>
              <a:t>”</a:t>
            </a:r>
          </a:p>
          <a:p>
            <a:endParaRPr lang="en-US" dirty="0">
              <a:latin typeface="Lucida Sans" panose="020B0602030504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Lucida Sans" panose="020B0602030504020204" pitchFamily="34" charset="0"/>
              </a:rPr>
              <a:t/>
            </a:r>
            <a:br>
              <a:rPr lang="en-US" dirty="0">
                <a:latin typeface="Lucida Sans" panose="020B0602030504020204" pitchFamily="34" charset="0"/>
              </a:rPr>
            </a:br>
            <a:r>
              <a:rPr lang="en-US" dirty="0" smtClean="0">
                <a:latin typeface="Lucida Sans" panose="020B0602030504020204" pitchFamily="34" charset="0"/>
              </a:rPr>
              <a:t>Subscribe to our YouTube channel “</a:t>
            </a:r>
            <a:r>
              <a:rPr lang="en-US" dirty="0" smtClean="0">
                <a:latin typeface="Lucida Sans" panose="020B0602030504020204" pitchFamily="34" charset="0"/>
                <a:hlinkClick r:id="rId4"/>
              </a:rPr>
              <a:t>McCormick Care Group</a:t>
            </a:r>
            <a:r>
              <a:rPr lang="en-US" dirty="0" smtClean="0">
                <a:latin typeface="Lucida Sans" panose="020B0602030504020204" pitchFamily="34" charset="0"/>
              </a:rPr>
              <a:t>”</a:t>
            </a:r>
            <a:endParaRPr lang="en-US" dirty="0">
              <a:latin typeface="Lucida Sans" panose="020B0602030504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312" y="3552362"/>
            <a:ext cx="1658503" cy="83436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326" y="4698338"/>
            <a:ext cx="1784477" cy="133938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7" y="1782763"/>
            <a:ext cx="2374951" cy="844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02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8744"/>
            <a:ext cx="7886700" cy="7262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latin typeface="Lucida Sans" panose="020B0602030504020204" pitchFamily="34" charset="0"/>
                <a:cs typeface="Times New Roman" panose="02020603050405020304" pitchFamily="18" charset="0"/>
              </a:rPr>
              <a:t>Going to the </a:t>
            </a:r>
            <a:endParaRPr lang="en-CA" sz="5400" dirty="0">
              <a:latin typeface="Lucida Sans" panose="020B0602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781550"/>
            <a:ext cx="65055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Lucida Sans" panose="020B0602030504020204" pitchFamily="34" charset="0"/>
                <a:cs typeface="Times New Roman" panose="02020603050405020304" pitchFamily="18" charset="0"/>
              </a:rPr>
              <a:t>Dogs</a:t>
            </a:r>
            <a:endParaRPr lang="en-CA" sz="4500" b="1" dirty="0">
              <a:latin typeface="Lucida Sans" panose="020B0602030504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182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8744"/>
            <a:ext cx="7886700" cy="7262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latin typeface="Lucida Sans" panose="020B0602030504020204" pitchFamily="34" charset="0"/>
                <a:cs typeface="Times New Roman" panose="02020603050405020304" pitchFamily="18" charset="0"/>
              </a:rPr>
              <a:t>Raining</a:t>
            </a:r>
            <a:endParaRPr lang="en-CA" sz="5400" dirty="0">
              <a:latin typeface="Lucida Sans" panose="020B0602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781550"/>
            <a:ext cx="65055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+mj-lt"/>
                <a:cs typeface="Times New Roman" panose="02020603050405020304" pitchFamily="18" charset="0"/>
              </a:rPr>
              <a:t>Cats and Dogs</a:t>
            </a:r>
            <a:endParaRPr lang="en-CA" sz="4500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482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8744"/>
            <a:ext cx="7886700" cy="7262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latin typeface="+mj-lt"/>
                <a:cs typeface="Times New Roman" panose="02020603050405020304" pitchFamily="18" charset="0"/>
              </a:rPr>
              <a:t>A little </a:t>
            </a:r>
            <a:endParaRPr lang="en-CA" sz="5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781550"/>
            <a:ext cx="65055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+mj-lt"/>
                <a:cs typeface="Times New Roman" panose="02020603050405020304" pitchFamily="18" charset="0"/>
              </a:rPr>
              <a:t>Cuckoo</a:t>
            </a:r>
            <a:endParaRPr lang="en-CA" sz="4500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237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8744"/>
            <a:ext cx="7886700" cy="7262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latin typeface="+mj-lt"/>
                <a:cs typeface="Times New Roman" panose="02020603050405020304" pitchFamily="18" charset="0"/>
              </a:rPr>
              <a:t> A little birdie </a:t>
            </a:r>
            <a:endParaRPr lang="en-CA" sz="5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781550"/>
            <a:ext cx="65055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+mj-lt"/>
                <a:cs typeface="Times New Roman" panose="02020603050405020304" pitchFamily="18" charset="0"/>
              </a:rPr>
              <a:t>Told me </a:t>
            </a:r>
            <a:endParaRPr lang="en-CA" sz="4500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00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8744"/>
            <a:ext cx="7886700" cy="7262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latin typeface="+mj-lt"/>
                <a:cs typeface="Times New Roman" panose="02020603050405020304" pitchFamily="18" charset="0"/>
              </a:rPr>
              <a:t>Birds of a feather</a:t>
            </a:r>
            <a:endParaRPr lang="en-CA" sz="5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781550"/>
            <a:ext cx="65055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+mj-lt"/>
                <a:cs typeface="Times New Roman" panose="02020603050405020304" pitchFamily="18" charset="0"/>
              </a:rPr>
              <a:t>Flock Together</a:t>
            </a:r>
            <a:endParaRPr lang="en-CA" sz="4500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4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Essenti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bit">
      <a:maj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Lucida Sans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314</Words>
  <Application>Microsoft Office PowerPoint</Application>
  <PresentationFormat>On-screen Show (4:3)</PresentationFormat>
  <Paragraphs>101</Paragraphs>
  <Slides>49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49</vt:i4>
      </vt:variant>
    </vt:vector>
  </HeadingPairs>
  <TitlesOfParts>
    <vt:vector size="57" baseType="lpstr">
      <vt:lpstr>Arial</vt:lpstr>
      <vt:lpstr>Calibri</vt:lpstr>
      <vt:lpstr>Candara</vt:lpstr>
      <vt:lpstr>Lucida Sans</vt:lpstr>
      <vt:lpstr>Times New Roman</vt:lpstr>
      <vt:lpstr>Custom Design</vt:lpstr>
      <vt:lpstr>Essential</vt:lpstr>
      <vt:lpstr>Office Theme</vt:lpstr>
      <vt:lpstr>PowerPoint Presentation</vt:lpstr>
      <vt:lpstr>Animal Phrases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Find Us on the Web</vt:lpstr>
    </vt:vector>
  </TitlesOfParts>
  <Company>McCormick 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Kara Stirling</dc:creator>
  <cp:lastModifiedBy>Becky Clark</cp:lastModifiedBy>
  <cp:revision>12</cp:revision>
  <dcterms:created xsi:type="dcterms:W3CDTF">2020-03-26T17:35:06Z</dcterms:created>
  <dcterms:modified xsi:type="dcterms:W3CDTF">2020-05-12T19:10:36Z</dcterms:modified>
</cp:coreProperties>
</file>